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b98649e8e8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b98649e8e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b98649e8e8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b98649e8e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b6c5f2281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b6c5f2281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b6c5f2281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b6c5f2281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6c5f2281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b6c5f2281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92ca46ed0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92ca46ed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92ca46ed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92ca46ed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b73d9da4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b73d9da4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NAO is short for NorthAtl… What do you see here? Map of North Atlantic. Here two pressure systems are dominant, the </a:t>
            </a:r>
            <a:r>
              <a:rPr lang="de"/>
              <a:t>icelandic</a:t>
            </a:r>
            <a:r>
              <a:rPr lang="de"/>
              <a:t> low and the azores high. But there </a:t>
            </a:r>
            <a:r>
              <a:rPr lang="de"/>
              <a:t>strengths</a:t>
            </a:r>
            <a:r>
              <a:rPr lang="de"/>
              <a:t> changes with time. When they are more pronounced then usually the …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73d9da46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73d9da46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73d9da46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73d9da46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a0541a7d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ba0541a7d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a0541a7d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ba0541a7d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b73d9da46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b73d9da46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b73d9da46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b73d9da46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b98649e8e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b98649e8e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NAO prediction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386550"/>
            <a:ext cx="8520600" cy="11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800"/>
              <a:t>Machine Learning with TensorFlow </a:t>
            </a:r>
            <a:r>
              <a:rPr lang="de" sz="1800"/>
              <a:t>Project by: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A</a:t>
            </a:r>
            <a:r>
              <a:rPr lang="de" sz="1800"/>
              <a:t>nil Kumar Gadamoni, Murali, Paula Gößling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February 2026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Results</a:t>
            </a:r>
            <a:endParaRPr/>
          </a:p>
        </p:txBody>
      </p:sp>
      <p:sp>
        <p:nvSpPr>
          <p:cNvPr id="121" name="Google Shape;121;p22"/>
          <p:cNvSpPr txBox="1"/>
          <p:nvPr/>
        </p:nvSpPr>
        <p:spPr>
          <a:xfrm>
            <a:off x="311700" y="12675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22" name="Google Shape;122;p22" title="Screenshot 2026-01-21 at 14.31.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832400"/>
            <a:ext cx="5527500" cy="12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43088"/>
            <a:ext cx="7698449" cy="25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Baseline Model vs Model </a:t>
            </a:r>
            <a:endParaRPr/>
          </a:p>
        </p:txBody>
      </p:sp>
      <p:sp>
        <p:nvSpPr>
          <p:cNvPr id="129" name="Google Shape;129;p23"/>
          <p:cNvSpPr txBox="1"/>
          <p:nvPr/>
        </p:nvSpPr>
        <p:spPr>
          <a:xfrm>
            <a:off x="311700" y="12675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75" y="1174275"/>
            <a:ext cx="7310700" cy="21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593900" y="3280575"/>
            <a:ext cx="64881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 sz="1100">
                <a:solidFill>
                  <a:schemeClr val="dk1"/>
                </a:solidFill>
              </a:rPr>
              <a:t>Random Forest outperforms the baseline across all metrics</a:t>
            </a:r>
            <a:br>
              <a:rPr lang="de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de" sz="1100">
                <a:solidFill>
                  <a:schemeClr val="dk1"/>
                </a:solidFill>
              </a:rPr>
              <a:t>MSE and RMSE are significantly reduced</a:t>
            </a:r>
            <a:br>
              <a:rPr b="1" lang="de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de" sz="1100">
                <a:solidFill>
                  <a:schemeClr val="dk1"/>
                </a:solidFill>
              </a:rPr>
              <a:t>ACC improves from ~0.43 to ~0.95</a:t>
            </a:r>
            <a:br>
              <a:rPr b="1" lang="de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 sz="1100">
                <a:solidFill>
                  <a:schemeClr val="dk1"/>
                </a:solidFill>
              </a:rPr>
              <a:t>Higher ACC indicates better phase and variability capture</a:t>
            </a:r>
            <a:br>
              <a:rPr lang="de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 sz="1100">
                <a:solidFill>
                  <a:schemeClr val="dk1"/>
                </a:solidFill>
              </a:rPr>
              <a:t>Confirms superiority of nonlinear ML over linear baselines</a:t>
            </a:r>
            <a:br>
              <a:rPr lang="de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Only predict winter NAO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Winter Value is what we are interested in in the end.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→ only one value per year → somewhat small dataset, only 75 values</a:t>
            </a:r>
            <a:endParaRPr/>
          </a:p>
        </p:txBody>
      </p:sp>
      <p:pic>
        <p:nvPicPr>
          <p:cNvPr id="138" name="Google Shape;138;p24" title="WinterNA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50" y="2084288"/>
            <a:ext cx="6139402" cy="27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6378125" y="2206425"/>
            <a:ext cx="27657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2"/>
                </a:solidFill>
              </a:rPr>
              <a:t>many features: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SON_features:mean,std,min,max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regime_features,    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prev_winter,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lowfreq (10yr),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nao_lowfreq_20yr,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neg_extreme,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son_max_persistence</a:t>
            </a:r>
            <a:r>
              <a:rPr lang="de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      son_p10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Only predict winter NAO: model description Ridge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311700" y="1267525"/>
            <a:ext cx="30000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1"/>
                </a:solidFill>
              </a:rPr>
              <a:t>Model class:</a:t>
            </a:r>
            <a:r>
              <a:rPr lang="de" sz="1500">
                <a:solidFill>
                  <a:schemeClr val="dk1"/>
                </a:solidFill>
              </a:rPr>
              <a:t> Regularised linear regression (Ridge)</a:t>
            </a:r>
            <a:br>
              <a:rPr lang="de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1"/>
                </a:solidFill>
              </a:rPr>
              <a:t>Designed for:</a:t>
            </a:r>
            <a:r>
              <a:rPr lang="de" sz="1500">
                <a:solidFill>
                  <a:schemeClr val="dk1"/>
                </a:solidFill>
              </a:rPr>
              <a:t> Small-sample, noisy, correlated-predictor problems</a:t>
            </a:r>
            <a:br>
              <a:rPr lang="de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1"/>
                </a:solidFill>
              </a:rPr>
              <a:t>Strengths:</a:t>
            </a:r>
            <a:r>
              <a:rPr lang="de" sz="1500">
                <a:solidFill>
                  <a:schemeClr val="dk1"/>
                </a:solidFill>
              </a:rPr>
              <a:t> Stability, interpretability, robustness</a:t>
            </a:r>
            <a:br>
              <a:rPr lang="de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1"/>
                </a:solidFill>
              </a:rPr>
              <a:t>Limitations:</a:t>
            </a:r>
            <a:r>
              <a:rPr lang="de" sz="1500">
                <a:solidFill>
                  <a:schemeClr val="dk1"/>
                </a:solidFill>
              </a:rPr>
              <a:t> Cannot capture nonlinear or state-dependent dynamics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46" name="Google Shape;146;p25" title="mod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175" y="1322200"/>
            <a:ext cx="4620547" cy="17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 title="timeseriesspli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8575" y="3397350"/>
            <a:ext cx="5491749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Only predict winter NAO: ARIMAX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6" title="reduced_full_ARIMA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188" y="1017725"/>
            <a:ext cx="7641631" cy="34941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/>
          <p:nvPr/>
        </p:nvSpPr>
        <p:spPr>
          <a:xfrm>
            <a:off x="1957575" y="3846000"/>
            <a:ext cx="5859600" cy="892200"/>
          </a:xfrm>
          <a:prstGeom prst="roundRect">
            <a:avLst>
              <a:gd fmla="val 16667" name="adj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700">
                <a:solidFill>
                  <a:schemeClr val="dk1"/>
                </a:solidFill>
              </a:rPr>
              <a:t>anomaly sign and relative magnitude</a:t>
            </a:r>
            <a:r>
              <a:rPr lang="de" sz="1700">
                <a:solidFill>
                  <a:schemeClr val="dk1"/>
                </a:solidFill>
              </a:rPr>
              <a:t> → </a:t>
            </a:r>
            <a:r>
              <a:rPr b="1" lang="de" sz="1700">
                <a:solidFill>
                  <a:schemeClr val="dk1"/>
                </a:solidFill>
              </a:rPr>
              <a:t>ARIMAX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700">
                <a:solidFill>
                  <a:schemeClr val="dk1"/>
                </a:solidFill>
              </a:rPr>
              <a:t>reducing absolute prediction error</a:t>
            </a:r>
            <a:r>
              <a:rPr lang="de" sz="1700">
                <a:solidFill>
                  <a:schemeClr val="dk1"/>
                </a:solidFill>
              </a:rPr>
              <a:t> → </a:t>
            </a:r>
            <a:r>
              <a:rPr b="1" lang="de" sz="1700">
                <a:solidFill>
                  <a:schemeClr val="dk1"/>
                </a:solidFill>
              </a:rPr>
              <a:t>Ridge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1957575" y="3884550"/>
            <a:ext cx="5859600" cy="815100"/>
          </a:xfrm>
          <a:prstGeom prst="roundRect">
            <a:avLst>
              <a:gd fmla="val 16667" name="adj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de" sz="1700">
                <a:solidFill>
                  <a:schemeClr val="dk1"/>
                </a:solidFill>
              </a:rPr>
              <a:t>reduced model better: too many features don’t help…</a:t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Future work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>
                <a:solidFill>
                  <a:schemeClr val="dk1"/>
                </a:solidFill>
              </a:rPr>
              <a:t>“external” features: include ENSO, ocean features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Summary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prediction of monthly NAO index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Literature: so far not made with a lot of success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Random Forest: very high accuracy and low errors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only winter predict.: 	take better less but better features</a:t>
            </a:r>
            <a:br>
              <a:rPr lang="de"/>
            </a:br>
            <a:r>
              <a:rPr lang="de"/>
              <a:t>					okaish prediction but no real live advantage…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Introduction: Who is NAO? Paula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b="1" lang="de" sz="1995"/>
              <a:t>N</a:t>
            </a:r>
            <a:r>
              <a:rPr lang="de" sz="1995"/>
              <a:t>orth </a:t>
            </a:r>
            <a:r>
              <a:rPr b="1" lang="de" sz="1995"/>
              <a:t>A</a:t>
            </a:r>
            <a:r>
              <a:rPr lang="de" sz="1995"/>
              <a:t>tlantic </a:t>
            </a:r>
            <a:r>
              <a:rPr b="1" lang="de" sz="1995"/>
              <a:t>O</a:t>
            </a:r>
            <a:r>
              <a:rPr lang="de" sz="1995"/>
              <a:t>scillation</a:t>
            </a:r>
            <a:endParaRPr sz="1995"/>
          </a:p>
        </p:txBody>
      </p:sp>
      <p:pic>
        <p:nvPicPr>
          <p:cNvPr id="62" name="Google Shape;62;p14" title="NAO_Schematic_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47888"/>
            <a:ext cx="5905500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6432300" y="2620838"/>
            <a:ext cx="24000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2"/>
                </a:solidFill>
              </a:rPr>
              <a:t>negative Phase 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2"/>
                </a:solidFill>
              </a:rPr>
              <a:t>→ cold winter for Kiel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1620400" y="2338500"/>
            <a:ext cx="466500" cy="466500"/>
          </a:xfrm>
          <a:prstGeom prst="ellipse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4645300" y="2338500"/>
            <a:ext cx="466500" cy="466500"/>
          </a:xfrm>
          <a:prstGeom prst="ellipse">
            <a:avLst/>
          </a:prstGeom>
          <a:noFill/>
          <a:ln cap="flat" cmpd="sng" w="1143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1620400" y="2933875"/>
            <a:ext cx="466500" cy="46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4711775" y="2871450"/>
            <a:ext cx="466500" cy="4665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Introduction: NAO Index Paula</a:t>
            </a:r>
            <a:endParaRPr/>
          </a:p>
        </p:txBody>
      </p:sp>
      <p:pic>
        <p:nvPicPr>
          <p:cNvPr id="73" name="Google Shape;73;p15" title="NAO_inde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3894"/>
            <a:ext cx="8520600" cy="3446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Literature Survey 1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de" sz="1700">
                <a:solidFill>
                  <a:schemeClr val="dk1"/>
                </a:solidFill>
              </a:rPr>
              <a:t>Foundation and Predictability of the Atlantic Sector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chemeClr val="dk1"/>
                </a:solidFill>
              </a:rPr>
              <a:t>Based on Source 1: A Review of Predictability Studies (JCLI)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de" sz="1100">
                <a:solidFill>
                  <a:schemeClr val="dk1"/>
                </a:solidFill>
              </a:rPr>
              <a:t>Objective &amp; Methodology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 sz="1100">
                <a:solidFill>
                  <a:schemeClr val="dk1"/>
                </a:solidFill>
              </a:rPr>
              <a:t>Comprehensive assessment of North Atlantic climate and </a:t>
            </a:r>
            <a:r>
              <a:rPr b="1" lang="de" sz="1100">
                <a:solidFill>
                  <a:schemeClr val="dk1"/>
                </a:solidFill>
              </a:rPr>
              <a:t>NAO predictability</a:t>
            </a:r>
            <a:r>
              <a:rPr lang="de" sz="1100">
                <a:solidFill>
                  <a:schemeClr val="dk1"/>
                </a:solidFill>
              </a:rPr>
              <a:t> over decadal timescales.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 sz="1100">
                <a:solidFill>
                  <a:schemeClr val="dk1"/>
                </a:solidFill>
              </a:rPr>
              <a:t>Comparison of observational data, statistical models, and decadal hindcast experiments.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de" sz="1100">
                <a:solidFill>
                  <a:schemeClr val="dk1"/>
                </a:solidFill>
              </a:rPr>
              <a:t>Key Findings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de" sz="1100">
                <a:solidFill>
                  <a:schemeClr val="dk1"/>
                </a:solidFill>
              </a:rPr>
              <a:t>Limited Predictability:</a:t>
            </a:r>
            <a:r>
              <a:rPr lang="de" sz="1100">
                <a:solidFill>
                  <a:schemeClr val="dk1"/>
                </a:solidFill>
              </a:rPr>
              <a:t> Skill exists but is heavily modulated by </a:t>
            </a:r>
            <a:r>
              <a:rPr b="1" lang="de" sz="1100">
                <a:solidFill>
                  <a:schemeClr val="dk1"/>
                </a:solidFill>
              </a:rPr>
              <a:t>Ocean-Atmosphere coupling</a:t>
            </a:r>
            <a:r>
              <a:rPr lang="de" sz="1100">
                <a:solidFill>
                  <a:schemeClr val="dk1"/>
                </a:solidFill>
              </a:rPr>
              <a:t> and Sea Surface Temperature (SST) anomalies.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de" sz="1100">
                <a:solidFill>
                  <a:schemeClr val="dk1"/>
                </a:solidFill>
              </a:rPr>
              <a:t>Seasonal Variance:</a:t>
            </a:r>
            <a:r>
              <a:rPr lang="de" sz="1100">
                <a:solidFill>
                  <a:schemeClr val="dk1"/>
                </a:solidFill>
              </a:rPr>
              <a:t> Winter NAO exhibits the highest potential for prediction skill.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de" sz="1100">
                <a:solidFill>
                  <a:schemeClr val="dk1"/>
                </a:solidFill>
              </a:rPr>
              <a:t>Challenges:</a:t>
            </a:r>
            <a:r>
              <a:rPr lang="de" sz="1100">
                <a:solidFill>
                  <a:schemeClr val="dk1"/>
                </a:solidFill>
              </a:rPr>
              <a:t> High levels of internal atmospheric noise and model bias remain significant barriers to short-term transition accuracy.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de" sz="1100">
                <a:solidFill>
                  <a:schemeClr val="dk1"/>
                </a:solidFill>
              </a:rPr>
              <a:t>Strategic Relevance to Our Project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de" sz="1100">
                <a:solidFill>
                  <a:schemeClr val="dk1"/>
                </a:solidFill>
              </a:rPr>
              <a:t>Baseline Expectations:</a:t>
            </a:r>
            <a:r>
              <a:rPr lang="de" sz="1100">
                <a:solidFill>
                  <a:schemeClr val="dk1"/>
                </a:solidFill>
              </a:rPr>
              <a:t> Provides a benchmark for what is "predictable" versus "noise."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de" sz="1100">
                <a:solidFill>
                  <a:schemeClr val="dk1"/>
                </a:solidFill>
              </a:rPr>
              <a:t>Feature Selection:</a:t>
            </a:r>
            <a:r>
              <a:rPr lang="de" sz="1100">
                <a:solidFill>
                  <a:schemeClr val="dk1"/>
                </a:solidFill>
              </a:rPr>
              <a:t> Validates the use of SST and ocean circulation as critical predictors for machine learning inputs.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Literature Survey 2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de" sz="1700">
                <a:solidFill>
                  <a:schemeClr val="dk1"/>
                </a:solidFill>
              </a:rPr>
              <a:t>Deep Learning &amp; Causal Discovery in NAO Forecasting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chemeClr val="dk1"/>
                </a:solidFill>
              </a:rPr>
              <a:t>Based on Source 2: Multivariate Air–Sea Coupled Model (Atmosphere, 2023)</a:t>
            </a:r>
            <a:endParaRPr b="1"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de" sz="1100">
                <a:solidFill>
                  <a:schemeClr val="dk1"/>
                </a:solidFill>
              </a:rPr>
              <a:t>The Approach: NAO-MCD Model</a:t>
            </a:r>
            <a:endParaRPr b="1"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de" sz="1100">
                <a:solidFill>
                  <a:schemeClr val="dk1"/>
                </a:solidFill>
              </a:rPr>
              <a:t>Feature Engineering:</a:t>
            </a:r>
            <a:r>
              <a:rPr lang="de" sz="1100">
                <a:solidFill>
                  <a:schemeClr val="dk1"/>
                </a:solidFill>
              </a:rPr>
              <a:t> Uses data-driven </a:t>
            </a:r>
            <a:r>
              <a:rPr b="1" lang="de" sz="1100">
                <a:solidFill>
                  <a:schemeClr val="dk1"/>
                </a:solidFill>
              </a:rPr>
              <a:t>causal discovery</a:t>
            </a:r>
            <a:r>
              <a:rPr lang="de" sz="1100">
                <a:solidFill>
                  <a:schemeClr val="dk1"/>
                </a:solidFill>
              </a:rPr>
              <a:t> to select statistically significant predictors (ENSO, Sea Ice, 500hPa Geopotential Height, Wind).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de" sz="1100">
                <a:solidFill>
                  <a:schemeClr val="dk1"/>
                </a:solidFill>
              </a:rPr>
              <a:t>Architecture:</a:t>
            </a:r>
            <a:r>
              <a:rPr lang="de" sz="1100">
                <a:solidFill>
                  <a:schemeClr val="dk1"/>
                </a:solidFill>
              </a:rPr>
              <a:t> A hybrid deep learning structure:</a:t>
            </a:r>
            <a:endParaRPr sz="1100">
              <a:solidFill>
                <a:schemeClr val="dk1"/>
              </a:solidFill>
            </a:endParaRPr>
          </a:p>
          <a:p>
            <a:pPr indent="-293211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■"/>
            </a:pPr>
            <a:r>
              <a:rPr b="1" lang="de" sz="1100">
                <a:solidFill>
                  <a:schemeClr val="dk1"/>
                </a:solidFill>
              </a:rPr>
              <a:t>ConvLSTM:</a:t>
            </a:r>
            <a:r>
              <a:rPr lang="de" sz="1100">
                <a:solidFill>
                  <a:schemeClr val="dk1"/>
                </a:solidFill>
              </a:rPr>
              <a:t> Encodes spatiotemporal features.</a:t>
            </a:r>
            <a:endParaRPr sz="1100">
              <a:solidFill>
                <a:schemeClr val="dk1"/>
              </a:solidFill>
            </a:endParaRPr>
          </a:p>
          <a:p>
            <a:pPr indent="-293211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■"/>
            </a:pPr>
            <a:r>
              <a:rPr b="1" lang="de" sz="1100">
                <a:solidFill>
                  <a:schemeClr val="dk1"/>
                </a:solidFill>
              </a:rPr>
              <a:t>GCN (Graph Convolutional Network):</a:t>
            </a:r>
            <a:r>
              <a:rPr lang="de" sz="1100">
                <a:solidFill>
                  <a:schemeClr val="dk1"/>
                </a:solidFill>
              </a:rPr>
              <a:t> Models air-sea coupling.</a:t>
            </a:r>
            <a:endParaRPr sz="1100">
              <a:solidFill>
                <a:schemeClr val="dk1"/>
              </a:solidFill>
            </a:endParaRPr>
          </a:p>
          <a:p>
            <a:pPr indent="-293211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■"/>
            </a:pPr>
            <a:r>
              <a:rPr b="1" lang="de" sz="1100">
                <a:solidFill>
                  <a:schemeClr val="dk1"/>
                </a:solidFill>
              </a:rPr>
              <a:t>Symmetrical Decoder:</a:t>
            </a:r>
            <a:r>
              <a:rPr lang="de" sz="1100">
                <a:solidFill>
                  <a:schemeClr val="dk1"/>
                </a:solidFill>
              </a:rPr>
              <a:t> Predicts Sea Level Pressure (SLP) to derive the NAO index.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de" sz="1100">
                <a:solidFill>
                  <a:schemeClr val="dk1"/>
                </a:solidFill>
              </a:rPr>
              <a:t>Performance Outcomes</a:t>
            </a:r>
            <a:endParaRPr b="1"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de" sz="1100">
                <a:solidFill>
                  <a:schemeClr val="dk1"/>
                </a:solidFill>
              </a:rPr>
              <a:t>Superiority:</a:t>
            </a:r>
            <a:r>
              <a:rPr lang="de" sz="1100">
                <a:solidFill>
                  <a:schemeClr val="dk1"/>
                </a:solidFill>
              </a:rPr>
              <a:t> Outperformed traditional numerical models at </a:t>
            </a:r>
            <a:r>
              <a:rPr b="1" lang="de" sz="1100">
                <a:solidFill>
                  <a:schemeClr val="dk1"/>
                </a:solidFill>
              </a:rPr>
              <a:t>2- to 6-month lead times</a:t>
            </a:r>
            <a:r>
              <a:rPr lang="de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de" sz="1100">
                <a:solidFill>
                  <a:schemeClr val="dk1"/>
                </a:solidFill>
              </a:rPr>
              <a:t>Stability:</a:t>
            </a:r>
            <a:r>
              <a:rPr lang="de" sz="1100">
                <a:solidFill>
                  <a:schemeClr val="dk1"/>
                </a:solidFill>
              </a:rPr>
              <a:t> Confirmed that winter forecasting is significantly more robust than other seasons.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de" sz="1100">
                <a:solidFill>
                  <a:schemeClr val="dk1"/>
                </a:solidFill>
              </a:rPr>
              <a:t>Direct Application to Our Project</a:t>
            </a:r>
            <a:endParaRPr b="1"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de" sz="1100">
                <a:solidFill>
                  <a:schemeClr val="dk1"/>
                </a:solidFill>
              </a:rPr>
              <a:t>Model Design:</a:t>
            </a:r>
            <a:r>
              <a:rPr lang="de" sz="1100">
                <a:solidFill>
                  <a:schemeClr val="dk1"/>
                </a:solidFill>
              </a:rPr>
              <a:t> Suggests that adding a </a:t>
            </a:r>
            <a:r>
              <a:rPr b="1" lang="de" sz="1100">
                <a:solidFill>
                  <a:schemeClr val="dk1"/>
                </a:solidFill>
              </a:rPr>
              <a:t>spatial component</a:t>
            </a:r>
            <a:r>
              <a:rPr lang="de" sz="1100">
                <a:solidFill>
                  <a:schemeClr val="dk1"/>
                </a:solidFill>
              </a:rPr>
              <a:t> (using ConvLSTM or GCN) may yield better results than 1D time-series data alone.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de" sz="1100">
                <a:solidFill>
                  <a:schemeClr val="dk1"/>
                </a:solidFill>
              </a:rPr>
              <a:t>Refinement:</a:t>
            </a:r>
            <a:r>
              <a:rPr lang="de" sz="1100">
                <a:solidFill>
                  <a:schemeClr val="dk1"/>
                </a:solidFill>
              </a:rPr>
              <a:t> We should consider focusing on winter-specific models to maximize initial success.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characteristics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de" sz="1200">
                <a:solidFill>
                  <a:schemeClr val="dk1"/>
                </a:solidFill>
              </a:rPr>
              <a:t>Dataset Profile &amp; Source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de" sz="1200">
                <a:solidFill>
                  <a:schemeClr val="dk1"/>
                </a:solidFill>
              </a:rPr>
              <a:t>Provider:</a:t>
            </a:r>
            <a:r>
              <a:rPr lang="de" sz="1200">
                <a:solidFill>
                  <a:schemeClr val="dk1"/>
                </a:solidFill>
              </a:rPr>
              <a:t> NOAA daily records from 1950 to present ($&gt;27,700$ observations).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de" sz="1200">
                <a:solidFill>
                  <a:schemeClr val="dk1"/>
                </a:solidFill>
              </a:rPr>
              <a:t>Preprocessing:</a:t>
            </a:r>
            <a:r>
              <a:rPr lang="de" sz="1200">
                <a:solidFill>
                  <a:schemeClr val="dk1"/>
                </a:solidFill>
              </a:rPr>
              <a:t> Utilizes a </a:t>
            </a:r>
            <a:r>
              <a:rPr b="1" lang="de" sz="1200">
                <a:solidFill>
                  <a:schemeClr val="dk1"/>
                </a:solidFill>
              </a:rPr>
              <a:t>30-day rolling mean</a:t>
            </a:r>
            <a:r>
              <a:rPr lang="de" sz="1200">
                <a:solidFill>
                  <a:schemeClr val="dk1"/>
                </a:solidFill>
              </a:rPr>
              <a:t> to smooth high-frequency atmospheric noise into a "monthly" trend while maintaining daily data steps.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de" sz="1200">
                <a:solidFill>
                  <a:schemeClr val="dk1"/>
                </a:solidFill>
              </a:rPr>
              <a:t>Target Variable: NAO Index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de" sz="1200">
                <a:solidFill>
                  <a:schemeClr val="dk1"/>
                </a:solidFill>
              </a:rPr>
              <a:t>Description:</a:t>
            </a:r>
            <a:r>
              <a:rPr lang="de" sz="1200">
                <a:solidFill>
                  <a:schemeClr val="dk1"/>
                </a:solidFill>
              </a:rPr>
              <a:t> The normalized sea-level pressure difference between the Icelandic Low and the Azores High.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de" sz="1200">
                <a:solidFill>
                  <a:schemeClr val="dk1"/>
                </a:solidFill>
              </a:rPr>
              <a:t>Statistical Traits:</a:t>
            </a:r>
            <a:r>
              <a:rPr lang="de" sz="1200">
                <a:solidFill>
                  <a:schemeClr val="dk1"/>
                </a:solidFill>
              </a:rPr>
              <a:t> Nearly normal distribution ($\mu=0.03$, $\sigma=0.5$) with values ranging from </a:t>
            </a:r>
            <a:r>
              <a:rPr b="1" lang="de" sz="1200">
                <a:solidFill>
                  <a:schemeClr val="dk1"/>
                </a:solidFill>
              </a:rPr>
              <a:t>-1.55 to 1.71</a:t>
            </a:r>
            <a:r>
              <a:rPr lang="de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de" sz="1200">
                <a:solidFill>
                  <a:schemeClr val="dk1"/>
                </a:solidFill>
              </a:rPr>
              <a:t>Feature Engineering ($X$)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de" sz="1200">
                <a:solidFill>
                  <a:schemeClr val="dk1"/>
                </a:solidFill>
              </a:rPr>
              <a:t>Season Flag:</a:t>
            </a:r>
            <a:r>
              <a:rPr lang="de" sz="1200">
                <a:solidFill>
                  <a:schemeClr val="dk1"/>
                </a:solidFill>
              </a:rPr>
              <a:t> Binary classification (Winter: Nov–Apr / Summer: May–Oct) to capture the higher predictability of winter climate dynamics.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de" sz="1200">
                <a:solidFill>
                  <a:schemeClr val="dk1"/>
                </a:solidFill>
              </a:rPr>
              <a:t>Temporal Features:</a:t>
            </a:r>
            <a:r>
              <a:rPr lang="de" sz="1200">
                <a:solidFill>
                  <a:schemeClr val="dk1"/>
                </a:solidFill>
              </a:rPr>
              <a:t> Month and Decade markers to account for seasonality and long-term decadal shifts.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de" sz="1200">
                <a:solidFill>
                  <a:schemeClr val="dk1"/>
                </a:solidFill>
              </a:rPr>
              <a:t>Future Expansion:</a:t>
            </a:r>
            <a:r>
              <a:rPr lang="de" sz="1200">
                <a:solidFill>
                  <a:schemeClr val="dk1"/>
                </a:solidFill>
              </a:rPr>
              <a:t> Evaluating the integration of coupled features like </a:t>
            </a:r>
            <a:r>
              <a:rPr b="1" lang="de" sz="1200">
                <a:solidFill>
                  <a:schemeClr val="dk1"/>
                </a:solidFill>
              </a:rPr>
              <a:t>SST (Sea Surface Temperature)</a:t>
            </a:r>
            <a:r>
              <a:rPr lang="de" sz="1200">
                <a:solidFill>
                  <a:schemeClr val="dk1"/>
                </a:solidFill>
              </a:rPr>
              <a:t>, </a:t>
            </a:r>
            <a:r>
              <a:rPr b="1" lang="de" sz="1200">
                <a:solidFill>
                  <a:schemeClr val="dk1"/>
                </a:solidFill>
              </a:rPr>
              <a:t>ENSO</a:t>
            </a:r>
            <a:r>
              <a:rPr lang="de" sz="1200">
                <a:solidFill>
                  <a:schemeClr val="dk1"/>
                </a:solidFill>
              </a:rPr>
              <a:t>, and </a:t>
            </a:r>
            <a:r>
              <a:rPr b="1" lang="de" sz="1200">
                <a:solidFill>
                  <a:schemeClr val="dk1"/>
                </a:solidFill>
              </a:rPr>
              <a:t>AMV</a:t>
            </a:r>
            <a:r>
              <a:rPr lang="de" sz="1200">
                <a:solidFill>
                  <a:schemeClr val="dk1"/>
                </a:solidFill>
              </a:rPr>
              <a:t> to improve deep learning performance.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2" name="Google Shape;92;p18" title="Gemini_Generated_Image_v0oktuv0oktuv0o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7250" y="0"/>
            <a:ext cx="9466076" cy="524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characteristics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017725"/>
            <a:ext cx="864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daily &gt; 27700 values → decided to take less noisy monthly values, 75 years x 356 days</a:t>
            </a:r>
            <a:endParaRPr/>
          </a:p>
        </p:txBody>
      </p:sp>
      <p:pic>
        <p:nvPicPr>
          <p:cNvPr id="99" name="Google Shape;99;p19" title="Index_daily-decadaly.png"/>
          <p:cNvPicPr preferRelativeResize="0"/>
          <p:nvPr/>
        </p:nvPicPr>
        <p:blipFill rotWithShape="1">
          <a:blip r:embed="rId3">
            <a:alphaModFix/>
          </a:blip>
          <a:srcRect b="5365" l="0" r="0" t="0"/>
          <a:stretch/>
        </p:blipFill>
        <p:spPr>
          <a:xfrm>
            <a:off x="111225" y="1421525"/>
            <a:ext cx="6038876" cy="35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6150100" y="1669500"/>
            <a:ext cx="3044400" cy="3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2"/>
                </a:solidFill>
              </a:rPr>
              <a:t>Features: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2"/>
                </a:solidFill>
              </a:rPr>
              <a:t>month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2"/>
                </a:solidFill>
              </a:rPr>
              <a:t>season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2"/>
                </a:solidFill>
              </a:rPr>
              <a:t>year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2"/>
                </a:solidFill>
              </a:rPr>
              <a:t>decade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2"/>
                </a:solidFill>
              </a:rPr>
              <a:t>previous winter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2"/>
                </a:solidFill>
              </a:rPr>
              <a:t>autom- min, max, std, mean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2"/>
                </a:solidFill>
              </a:rPr>
              <a:t>10yr freq, 20yr freq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Baseline Model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795"/>
          </a:p>
        </p:txBody>
      </p:sp>
      <p:pic>
        <p:nvPicPr>
          <p:cNvPr id="107" name="Google Shape;107;p20" title="Baseli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25" y="1152475"/>
            <a:ext cx="7505873" cy="31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/>
          <p:nvPr/>
        </p:nvSpPr>
        <p:spPr>
          <a:xfrm>
            <a:off x="3462625" y="3305725"/>
            <a:ext cx="5244300" cy="1759200"/>
          </a:xfrm>
          <a:prstGeom prst="roundRect">
            <a:avLst>
              <a:gd fmla="val 16667" name="adj"/>
            </a:avLst>
          </a:prstGeom>
          <a:solidFill>
            <a:srgbClr val="741B4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FINAL EVALUATION RESULTS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MSE  (Climatology): 0.2880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MSE  (SARIMA):      0.2613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RMSE (Climatology): 0.5366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RMSE (SARIMA):      0.5112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ACC  (Climatology): 0.3895</a:t>
            </a:r>
            <a:endParaRPr sz="12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ACC  (SARIMA):      0.4334</a:t>
            </a:r>
            <a:endParaRPr b="1" sz="15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</a:t>
            </a:r>
            <a:r>
              <a:rPr lang="de"/>
              <a:t>el for </a:t>
            </a:r>
            <a:r>
              <a:rPr lang="de"/>
              <a:t>NAO 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311700" y="1267525"/>
            <a:ext cx="3000000" cy="3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300">
                <a:solidFill>
                  <a:schemeClr val="dk1"/>
                </a:solidFill>
              </a:rPr>
              <a:t>Designed for</a:t>
            </a:r>
            <a:r>
              <a:rPr b="1" lang="de" sz="1300">
                <a:solidFill>
                  <a:schemeClr val="dk1"/>
                </a:solidFill>
              </a:rPr>
              <a:t>:</a:t>
            </a:r>
            <a:br>
              <a:rPr b="1" lang="de" sz="1300">
                <a:solidFill>
                  <a:schemeClr val="dk1"/>
                </a:solidFill>
              </a:rPr>
            </a:br>
            <a:r>
              <a:rPr lang="de" sz="1300">
                <a:solidFill>
                  <a:schemeClr val="dk1"/>
                </a:solidFill>
              </a:rPr>
              <a:t> </a:t>
            </a:r>
            <a:r>
              <a:rPr lang="de" sz="1300">
                <a:solidFill>
                  <a:schemeClr val="dk1"/>
                </a:solidFill>
              </a:rPr>
              <a:t>Nonlinear, high-variance time-series with complex interactions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300">
                <a:solidFill>
                  <a:schemeClr val="dk1"/>
                </a:solidFill>
              </a:rPr>
              <a:t>Strengths:</a:t>
            </a:r>
            <a:br>
              <a:rPr b="1" lang="de" sz="1300">
                <a:solidFill>
                  <a:schemeClr val="dk1"/>
                </a:solidFill>
              </a:rPr>
            </a:br>
            <a:r>
              <a:rPr lang="de" sz="1300">
                <a:solidFill>
                  <a:schemeClr val="dk1"/>
                </a:solidFill>
              </a:rPr>
              <a:t> Captures nonlinear dynamics, handles multicollinearity, robust to noise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300">
                <a:solidFill>
                  <a:schemeClr val="dk1"/>
                </a:solidFill>
              </a:rPr>
              <a:t>Limitations:</a:t>
            </a:r>
            <a:br>
              <a:rPr b="1" lang="de" sz="1300">
                <a:solidFill>
                  <a:schemeClr val="dk1"/>
                </a:solidFill>
              </a:rPr>
            </a:br>
            <a:r>
              <a:rPr lang="de" sz="1300">
                <a:solidFill>
                  <a:schemeClr val="dk1"/>
                </a:solidFill>
              </a:rPr>
              <a:t> Lower interpretability than linear models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15" name="Google Shape;115;p21" title="Screenshot 2026-01-21 at 14.18.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700" y="1695263"/>
            <a:ext cx="5025475" cy="12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